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comprehensive-hands-on-guide-to-transfer-learning-with-real-world-applications-in-deep-learning-212bf3b2f27a" TargetMode="External"/><Relationship Id="rId3" Type="http://schemas.openxmlformats.org/officeDocument/2006/relationships/hyperlink" Target="https://www.datacamp.com/community/tutorials/transfer-learn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eras.io/applications/" TargetMode="External"/><Relationship Id="rId3" Type="http://schemas.openxmlformats.org/officeDocument/2006/relationships/hyperlink" Target="https://cv-tricks.com/cnn/understand-resnet-alexnet-vgg-inception/" TargetMode="External"/><Relationship Id="rId4" Type="http://schemas.openxmlformats.org/officeDocument/2006/relationships/hyperlink" Target="https://dataconomy.com/2017/04/history-neural-network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comprehensive-introduction-to-different-types-of-convolutions-in-deep-learning-669281e58215"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comprehensive-guide-to-convolutional-neural-networks-the-eli5-way-3bd2b1164a53"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cc5cf70f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cc5cf70f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cc5cf70f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cc5cf70f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cc5cf70f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cc5cf70f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cc5cf70f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cc5cf70f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c8db4ce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c8db4ce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d1ed63e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d1ed63e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c8db4ce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c8db4ce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https://towardsdatascience.com/a-comprehensive-hands-on-guide-to-transfer-learning-with-real-world-applications-in-deep-learning-212bf3b2f27a</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https://www.datacamp.com/community/tutorials/transfer-learning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cc5cf70f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cc5cf70f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https://keras.io/applications/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https://cv-tricks.com/cnn/understand-resnet-alexnet-vgg-inception/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https://dataconomy.com/2017/04/history-neural-networks/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d510096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d510096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e6b9205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e6b92055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7cc5cf70f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cc5cf70f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f357b73d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f357b73d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f357b73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f357b73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f357b73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f357b73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f357b73d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f357b73d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f357b73d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f357b73d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f357b73d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f357b73d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e709628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e709628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e7096289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e7096289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f357b73d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f357b73d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f357b73d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f357b73d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https://towardsdatascience.com/a-comprehensive-introduction-to-different-types-of-convolutions-in-deep-learning-669281e58215</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7cc5cf70f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cc5cf70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c8db4ce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c8db4ce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d1cd34e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d1cd34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cc5cf70f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cc5cf70f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cc5cf70f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cc5cf70f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da5b67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da5b67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https://towardsdatascience.com/a-comprehensive-guide-to-convolutional-neural-networks-the-eli5-way-3bd2b1164a53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cc5cf70f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cc5cf70f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cc5cf70f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cc5cf70f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d5100960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d5100960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gi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UwsrzCVZAb8" TargetMode="Externa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w.youtube.com/watch?v=D_VJoaSew7Q" TargetMode="External"/><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887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Vision</a:t>
            </a:r>
            <a:endParaRPr/>
          </a:p>
          <a:p>
            <a:pPr indent="0" lvl="0" marL="0" rtl="0" algn="ctr">
              <a:spcBef>
                <a:spcPts val="0"/>
              </a:spcBef>
              <a:spcAft>
                <a:spcPts val="0"/>
              </a:spcAft>
              <a:buNone/>
            </a:pPr>
            <a:r>
              <a:rPr lang="en"/>
              <a:t>Part 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sp>
        <p:nvSpPr>
          <p:cNvPr id="119" name="Google Shape;119;p22"/>
          <p:cNvSpPr txBox="1"/>
          <p:nvPr/>
        </p:nvSpPr>
        <p:spPr>
          <a:xfrm>
            <a:off x="462350" y="1117325"/>
            <a:ext cx="3050400" cy="14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Part 2: The pooling layer</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t>N.B. Max pooling is generally better</a:t>
            </a:r>
            <a:endParaRPr b="1" sz="1800"/>
          </a:p>
          <a:p>
            <a:pPr indent="0" lvl="0" marL="0" rtl="0" algn="l">
              <a:spcBef>
                <a:spcPts val="0"/>
              </a:spcBef>
              <a:spcAft>
                <a:spcPts val="0"/>
              </a:spcAft>
              <a:buNone/>
            </a:pPr>
            <a:r>
              <a:t/>
            </a:r>
            <a:endParaRPr/>
          </a:p>
        </p:txBody>
      </p:sp>
      <p:pic>
        <p:nvPicPr>
          <p:cNvPr id="120" name="Google Shape;120;p22"/>
          <p:cNvPicPr preferRelativeResize="0"/>
          <p:nvPr/>
        </p:nvPicPr>
        <p:blipFill>
          <a:blip r:embed="rId3">
            <a:alphaModFix/>
          </a:blip>
          <a:stretch>
            <a:fillRect/>
          </a:stretch>
        </p:blipFill>
        <p:spPr>
          <a:xfrm>
            <a:off x="306650" y="2448725"/>
            <a:ext cx="3961225" cy="2480775"/>
          </a:xfrm>
          <a:prstGeom prst="rect">
            <a:avLst/>
          </a:prstGeom>
          <a:noFill/>
          <a:ln>
            <a:noFill/>
          </a:ln>
        </p:spPr>
      </p:pic>
      <p:pic>
        <p:nvPicPr>
          <p:cNvPr id="121" name="Google Shape;121;p22"/>
          <p:cNvPicPr preferRelativeResize="0"/>
          <p:nvPr/>
        </p:nvPicPr>
        <p:blipFill>
          <a:blip r:embed="rId4">
            <a:alphaModFix/>
          </a:blip>
          <a:stretch>
            <a:fillRect/>
          </a:stretch>
        </p:blipFill>
        <p:spPr>
          <a:xfrm>
            <a:off x="4711125" y="1341750"/>
            <a:ext cx="4222850" cy="32825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sp>
        <p:nvSpPr>
          <p:cNvPr id="127" name="Google Shape;127;p23"/>
          <p:cNvSpPr txBox="1"/>
          <p:nvPr/>
        </p:nvSpPr>
        <p:spPr>
          <a:xfrm>
            <a:off x="390300" y="1366025"/>
            <a:ext cx="8544600" cy="3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txBox="1"/>
          <p:nvPr/>
        </p:nvSpPr>
        <p:spPr>
          <a:xfrm>
            <a:off x="515700" y="1324175"/>
            <a:ext cx="8293800" cy="3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Padding: Same or Valid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Stride length (for both convolution and pooling)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Filter size </a:t>
            </a:r>
            <a:r>
              <a:rPr lang="en">
                <a:solidFill>
                  <a:schemeClr val="dk1"/>
                </a:solidFill>
              </a:rPr>
              <a:t>(for both convolution and pooling)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Number of filters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Pooling: Max or Average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nvSpPr>
        <p:spPr>
          <a:xfrm>
            <a:off x="4739250" y="320650"/>
            <a:ext cx="1742400" cy="432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28 x 28 x 1</a:t>
            </a:r>
            <a:endParaRPr/>
          </a:p>
        </p:txBody>
      </p:sp>
      <p:cxnSp>
        <p:nvCxnSpPr>
          <p:cNvPr id="134" name="Google Shape;134;p24"/>
          <p:cNvCxnSpPr/>
          <p:nvPr/>
        </p:nvCxnSpPr>
        <p:spPr>
          <a:xfrm flipH="1">
            <a:off x="5607000" y="895175"/>
            <a:ext cx="6900" cy="707400"/>
          </a:xfrm>
          <a:prstGeom prst="straightConnector1">
            <a:avLst/>
          </a:prstGeom>
          <a:noFill/>
          <a:ln cap="flat" cmpd="sng" w="9525">
            <a:solidFill>
              <a:schemeClr val="dk2"/>
            </a:solidFill>
            <a:prstDash val="solid"/>
            <a:round/>
            <a:headEnd len="med" w="med" type="none"/>
            <a:tailEnd len="med" w="med" type="triangle"/>
          </a:ln>
        </p:spPr>
      </p:cxnSp>
      <p:sp>
        <p:nvSpPr>
          <p:cNvPr id="135" name="Google Shape;135;p24"/>
          <p:cNvSpPr txBox="1"/>
          <p:nvPr/>
        </p:nvSpPr>
        <p:spPr>
          <a:xfrm>
            <a:off x="4739250" y="1710988"/>
            <a:ext cx="1742400" cy="5016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24 x 24 x 12</a:t>
            </a:r>
            <a:endParaRPr/>
          </a:p>
        </p:txBody>
      </p:sp>
      <p:cxnSp>
        <p:nvCxnSpPr>
          <p:cNvPr id="136" name="Google Shape;136;p24"/>
          <p:cNvCxnSpPr/>
          <p:nvPr/>
        </p:nvCxnSpPr>
        <p:spPr>
          <a:xfrm flipH="1">
            <a:off x="5607000" y="2321000"/>
            <a:ext cx="6900" cy="707400"/>
          </a:xfrm>
          <a:prstGeom prst="straightConnector1">
            <a:avLst/>
          </a:prstGeom>
          <a:noFill/>
          <a:ln cap="flat" cmpd="sng" w="9525">
            <a:solidFill>
              <a:schemeClr val="dk2"/>
            </a:solidFill>
            <a:prstDash val="solid"/>
            <a:round/>
            <a:headEnd len="med" w="med" type="none"/>
            <a:tailEnd len="med" w="med" type="triangle"/>
          </a:ln>
        </p:spPr>
      </p:cxnSp>
      <p:sp>
        <p:nvSpPr>
          <p:cNvPr id="137" name="Google Shape;137;p24"/>
          <p:cNvSpPr txBox="1"/>
          <p:nvPr/>
        </p:nvSpPr>
        <p:spPr>
          <a:xfrm>
            <a:off x="4739250" y="3102700"/>
            <a:ext cx="1742400" cy="5016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24</a:t>
            </a:r>
            <a:r>
              <a:rPr lang="en"/>
              <a:t> x 24 x 12</a:t>
            </a:r>
            <a:endParaRPr/>
          </a:p>
        </p:txBody>
      </p:sp>
      <p:sp>
        <p:nvSpPr>
          <p:cNvPr id="138" name="Google Shape;138;p24"/>
          <p:cNvSpPr txBox="1"/>
          <p:nvPr/>
        </p:nvSpPr>
        <p:spPr>
          <a:xfrm>
            <a:off x="5937075" y="825475"/>
            <a:ext cx="20211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Kernel convolution with 12 filters, valid padding, stride 1, filter size 5 x 5</a:t>
            </a:r>
            <a:endParaRPr/>
          </a:p>
        </p:txBody>
      </p:sp>
      <p:sp>
        <p:nvSpPr>
          <p:cNvPr id="139" name="Google Shape;139;p24"/>
          <p:cNvSpPr txBox="1"/>
          <p:nvPr/>
        </p:nvSpPr>
        <p:spPr>
          <a:xfrm>
            <a:off x="5937075" y="2441638"/>
            <a:ext cx="17424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Activation function (e.g.Relu)</a:t>
            </a:r>
            <a:endParaRPr/>
          </a:p>
        </p:txBody>
      </p:sp>
      <p:sp>
        <p:nvSpPr>
          <p:cNvPr id="140" name="Google Shape;140;p24"/>
          <p:cNvSpPr txBox="1"/>
          <p:nvPr/>
        </p:nvSpPr>
        <p:spPr>
          <a:xfrm>
            <a:off x="4739250" y="4496400"/>
            <a:ext cx="1742400" cy="5016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12</a:t>
            </a:r>
            <a:r>
              <a:rPr lang="en"/>
              <a:t> x 12 x 12</a:t>
            </a:r>
            <a:endParaRPr/>
          </a:p>
        </p:txBody>
      </p:sp>
      <p:cxnSp>
        <p:nvCxnSpPr>
          <p:cNvPr id="141" name="Google Shape;141;p24"/>
          <p:cNvCxnSpPr/>
          <p:nvPr/>
        </p:nvCxnSpPr>
        <p:spPr>
          <a:xfrm flipH="1">
            <a:off x="5607000" y="3696650"/>
            <a:ext cx="6900" cy="707400"/>
          </a:xfrm>
          <a:prstGeom prst="straightConnector1">
            <a:avLst/>
          </a:prstGeom>
          <a:noFill/>
          <a:ln cap="flat" cmpd="sng" w="9525">
            <a:solidFill>
              <a:schemeClr val="dk2"/>
            </a:solidFill>
            <a:prstDash val="solid"/>
            <a:round/>
            <a:headEnd len="med" w="med" type="none"/>
            <a:tailEnd len="med" w="med" type="triangle"/>
          </a:ln>
        </p:spPr>
      </p:cxnSp>
      <p:sp>
        <p:nvSpPr>
          <p:cNvPr id="142" name="Google Shape;142;p24"/>
          <p:cNvSpPr txBox="1"/>
          <p:nvPr/>
        </p:nvSpPr>
        <p:spPr>
          <a:xfrm>
            <a:off x="5937075" y="3834338"/>
            <a:ext cx="17424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Max pooling layer of size 2 x 2 </a:t>
            </a:r>
            <a:endParaRPr/>
          </a:p>
        </p:txBody>
      </p:sp>
      <p:sp>
        <p:nvSpPr>
          <p:cNvPr id="143" name="Google Shape;143;p24"/>
          <p:cNvSpPr txBox="1"/>
          <p:nvPr/>
        </p:nvSpPr>
        <p:spPr>
          <a:xfrm>
            <a:off x="1045475" y="991000"/>
            <a:ext cx="2216400" cy="21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Putting it together into </a:t>
            </a:r>
            <a:r>
              <a:rPr b="1" lang="en" sz="2400"/>
              <a:t>ONE convolutional layer</a:t>
            </a:r>
            <a:r>
              <a:rPr lang="en" sz="2400"/>
              <a: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3">
            <a:alphaModFix/>
          </a:blip>
          <a:srcRect b="5672" l="7854" r="2273" t="6646"/>
          <a:stretch/>
        </p:blipFill>
        <p:spPr>
          <a:xfrm>
            <a:off x="932786" y="983823"/>
            <a:ext cx="7278424" cy="386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Practice Keras!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descr="Can A.I. make music? Can it feel excitement and fear? Is it alive? Will.i.am and Mark Sagar push the limits of what a machine can do. How far is too far, and how much further can we go?&#10;&#10;The Age of A.I. is a 8 part documentary series hosted by Robert Downey Jr. covering the ways Artificial Intelligence, Machine Learning and Neural Networks will change the world. &#10;&#10;You choose — watch all episodes uninterrupted with YouTube Premium now, or wait to watch new episodes free with ads. Learn more at: https://support.google.com/youtube/answer/6358146 &#10;&#10;Check out YouTube Premium at: https://www.youtube.com/premium/originals &#10;&#10;See if Premium is available in your country at: https://support.google.com/youtube/answer/6307365" id="158" name="Google Shape;158;p27" title="How Far is Too Far? | The Age of A.I.">
            <a:hlinkClick r:id="rId3"/>
          </p:cNvPr>
          <p:cNvPicPr preferRelativeResize="0"/>
          <p:nvPr/>
        </p:nvPicPr>
        <p:blipFill>
          <a:blip r:embed="rId4">
            <a:alphaModFix/>
          </a:blip>
          <a:stretch>
            <a:fillRect/>
          </a:stretch>
        </p:blipFill>
        <p:spPr>
          <a:xfrm>
            <a:off x="1652800" y="382363"/>
            <a:ext cx="5838376" cy="437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228050" y="263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a:t>
            </a:r>
            <a:endParaRPr/>
          </a:p>
        </p:txBody>
      </p:sp>
      <p:pic>
        <p:nvPicPr>
          <p:cNvPr id="164" name="Google Shape;164;p28"/>
          <p:cNvPicPr preferRelativeResize="0"/>
          <p:nvPr/>
        </p:nvPicPr>
        <p:blipFill>
          <a:blip r:embed="rId3">
            <a:alphaModFix/>
          </a:blip>
          <a:stretch>
            <a:fillRect/>
          </a:stretch>
        </p:blipFill>
        <p:spPr>
          <a:xfrm>
            <a:off x="6452076" y="3734725"/>
            <a:ext cx="2691924" cy="1408775"/>
          </a:xfrm>
          <a:prstGeom prst="rect">
            <a:avLst/>
          </a:prstGeom>
          <a:noFill/>
          <a:ln>
            <a:noFill/>
          </a:ln>
        </p:spPr>
      </p:pic>
      <p:pic>
        <p:nvPicPr>
          <p:cNvPr id="165" name="Google Shape;165;p28"/>
          <p:cNvPicPr preferRelativeResize="0"/>
          <p:nvPr/>
        </p:nvPicPr>
        <p:blipFill>
          <a:blip r:embed="rId4">
            <a:alphaModFix/>
          </a:blip>
          <a:stretch>
            <a:fillRect/>
          </a:stretch>
        </p:blipFill>
        <p:spPr>
          <a:xfrm>
            <a:off x="152400" y="912375"/>
            <a:ext cx="8839198" cy="1735268"/>
          </a:xfrm>
          <a:prstGeom prst="rect">
            <a:avLst/>
          </a:prstGeom>
          <a:noFill/>
          <a:ln>
            <a:noFill/>
          </a:ln>
        </p:spPr>
      </p:pic>
      <p:sp>
        <p:nvSpPr>
          <p:cNvPr id="166" name="Google Shape;166;p28"/>
          <p:cNvSpPr txBox="1"/>
          <p:nvPr/>
        </p:nvSpPr>
        <p:spPr>
          <a:xfrm>
            <a:off x="2556450" y="1224625"/>
            <a:ext cx="3321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t>???</a:t>
            </a:r>
            <a:endParaRPr b="1" sz="2800"/>
          </a:p>
        </p:txBody>
      </p:sp>
      <p:sp>
        <p:nvSpPr>
          <p:cNvPr id="167" name="Google Shape;167;p28"/>
          <p:cNvSpPr txBox="1"/>
          <p:nvPr/>
        </p:nvSpPr>
        <p:spPr>
          <a:xfrm>
            <a:off x="367375" y="3216463"/>
            <a:ext cx="5067000" cy="1074900"/>
          </a:xfrm>
          <a:prstGeom prst="rect">
            <a:avLst/>
          </a:prstGeom>
          <a:noFill/>
          <a:ln>
            <a:noFill/>
          </a:ln>
        </p:spPr>
        <p:txBody>
          <a:bodyPr anchorCtr="0" anchor="ctr" bIns="91425" lIns="91425" spcFirstLastPara="1" rIns="91425" wrap="square" tIns="91425">
            <a:noAutofit/>
          </a:bodyPr>
          <a:lstStyle/>
          <a:p>
            <a:pPr indent="-317500" lvl="0" marL="749300" rtl="0" algn="l">
              <a:lnSpc>
                <a:spcPct val="158000"/>
              </a:lnSpc>
              <a:spcBef>
                <a:spcPts val="3200"/>
              </a:spcBef>
              <a:spcAft>
                <a:spcPts val="0"/>
              </a:spcAft>
              <a:buClr>
                <a:schemeClr val="dk1"/>
              </a:buClr>
              <a:buSzPts val="1400"/>
              <a:buFont typeface="Arial"/>
              <a:buChar char="●"/>
            </a:pPr>
            <a:r>
              <a:rPr lang="en">
                <a:solidFill>
                  <a:schemeClr val="dk1"/>
                </a:solidFill>
                <a:highlight>
                  <a:srgbClr val="FFFFFF"/>
                </a:highlight>
              </a:rPr>
              <a:t>Know how to ride a motorbike ⮫ Learn how to ride a car</a:t>
            </a:r>
            <a:endParaRPr>
              <a:solidFill>
                <a:schemeClr val="dk1"/>
              </a:solidFill>
              <a:highlight>
                <a:srgbClr val="FFFFFF"/>
              </a:highlight>
            </a:endParaRPr>
          </a:p>
          <a:p>
            <a:pPr indent="-317500" lvl="0" marL="749300" rtl="0" algn="l">
              <a:lnSpc>
                <a:spcPct val="158000"/>
              </a:lnSpc>
              <a:spcBef>
                <a:spcPts val="0"/>
              </a:spcBef>
              <a:spcAft>
                <a:spcPts val="0"/>
              </a:spcAft>
              <a:buClr>
                <a:schemeClr val="dk1"/>
              </a:buClr>
              <a:buSzPts val="1400"/>
              <a:buFont typeface="Arial"/>
              <a:buChar char="●"/>
            </a:pPr>
            <a:r>
              <a:rPr lang="en">
                <a:solidFill>
                  <a:schemeClr val="dk1"/>
                </a:solidFill>
                <a:highlight>
                  <a:srgbClr val="FFFFFF"/>
                </a:highlight>
              </a:rPr>
              <a:t>Know how to play classic piano ⮫ Learn how to play jazz piano</a:t>
            </a:r>
            <a:endParaRPr>
              <a:solidFill>
                <a:schemeClr val="dk1"/>
              </a:solidFill>
              <a:highlight>
                <a:srgbClr val="FFFFFF"/>
              </a:highlight>
            </a:endParaRPr>
          </a:p>
          <a:p>
            <a:pPr indent="-317500" lvl="0" marL="749300" rtl="0" algn="l">
              <a:lnSpc>
                <a:spcPct val="158000"/>
              </a:lnSpc>
              <a:spcBef>
                <a:spcPts val="0"/>
              </a:spcBef>
              <a:spcAft>
                <a:spcPts val="0"/>
              </a:spcAft>
              <a:buClr>
                <a:schemeClr val="dk1"/>
              </a:buClr>
              <a:buSzPts val="1400"/>
              <a:buFont typeface="Arial"/>
              <a:buChar char="●"/>
            </a:pPr>
            <a:r>
              <a:rPr lang="en">
                <a:solidFill>
                  <a:schemeClr val="dk1"/>
                </a:solidFill>
                <a:highlight>
                  <a:srgbClr val="FFFFFF"/>
                </a:highlight>
              </a:rPr>
              <a:t>Know math and statistics ⮫ Learn machine learning</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 </a:t>
            </a:r>
            <a:endParaRPr/>
          </a:p>
        </p:txBody>
      </p:sp>
      <p:sp>
        <p:nvSpPr>
          <p:cNvPr id="173" name="Google Shape;173;p29"/>
          <p:cNvSpPr txBox="1"/>
          <p:nvPr/>
        </p:nvSpPr>
        <p:spPr>
          <a:xfrm>
            <a:off x="213625" y="1094325"/>
            <a:ext cx="8745000" cy="87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3D4251"/>
                </a:solidFill>
                <a:highlight>
                  <a:srgbClr val="FFFFFF"/>
                </a:highlight>
              </a:rPr>
              <a:t>The general idea of transfer learning is to use knowledge learned from tasks for which a lot of labelled data is available in settings where only little labelled data is available.</a:t>
            </a:r>
            <a:endParaRPr b="1" sz="1500"/>
          </a:p>
        </p:txBody>
      </p:sp>
      <p:pic>
        <p:nvPicPr>
          <p:cNvPr id="174" name="Google Shape;174;p29"/>
          <p:cNvPicPr preferRelativeResize="0"/>
          <p:nvPr/>
        </p:nvPicPr>
        <p:blipFill>
          <a:blip r:embed="rId3">
            <a:alphaModFix/>
          </a:blip>
          <a:stretch>
            <a:fillRect/>
          </a:stretch>
        </p:blipFill>
        <p:spPr>
          <a:xfrm>
            <a:off x="213625" y="2043325"/>
            <a:ext cx="5074532" cy="2795376"/>
          </a:xfrm>
          <a:prstGeom prst="rect">
            <a:avLst/>
          </a:prstGeom>
          <a:noFill/>
          <a:ln>
            <a:noFill/>
          </a:ln>
        </p:spPr>
      </p:pic>
      <p:sp>
        <p:nvSpPr>
          <p:cNvPr id="175" name="Google Shape;175;p29"/>
          <p:cNvSpPr txBox="1"/>
          <p:nvPr/>
        </p:nvSpPr>
        <p:spPr>
          <a:xfrm>
            <a:off x="5633350" y="2196525"/>
            <a:ext cx="3352500" cy="26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Keras provides us with pretrained models that allow for fast and efficient transfer learning!</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AlexNet</a:t>
            </a:r>
            <a:endParaRPr sz="1600"/>
          </a:p>
          <a:p>
            <a:pPr indent="-330200" lvl="0" marL="457200" rtl="0" algn="l">
              <a:spcBef>
                <a:spcPts val="0"/>
              </a:spcBef>
              <a:spcAft>
                <a:spcPts val="0"/>
              </a:spcAft>
              <a:buSzPts val="1600"/>
              <a:buChar char="-"/>
            </a:pPr>
            <a:r>
              <a:rPr lang="en" sz="1600"/>
              <a:t>VGG</a:t>
            </a:r>
            <a:endParaRPr sz="1600"/>
          </a:p>
          <a:p>
            <a:pPr indent="-330200" lvl="0" marL="457200" rtl="0" algn="l">
              <a:spcBef>
                <a:spcPts val="0"/>
              </a:spcBef>
              <a:spcAft>
                <a:spcPts val="0"/>
              </a:spcAft>
              <a:buSzPts val="1600"/>
              <a:buChar char="-"/>
            </a:pPr>
            <a:r>
              <a:rPr lang="en" sz="1600"/>
              <a:t>Inception</a:t>
            </a:r>
            <a:endParaRPr sz="1600"/>
          </a:p>
          <a:p>
            <a:pPr indent="-330200" lvl="0" marL="457200" rtl="0" algn="l">
              <a:spcBef>
                <a:spcPts val="0"/>
              </a:spcBef>
              <a:spcAft>
                <a:spcPts val="0"/>
              </a:spcAft>
              <a:buSzPts val="1600"/>
              <a:buChar char="-"/>
            </a:pPr>
            <a:r>
              <a:rPr lang="en" sz="1600"/>
              <a:t>ResNet</a:t>
            </a:r>
            <a:endParaRPr sz="1600"/>
          </a:p>
          <a:p>
            <a:pPr indent="-330200" lvl="0" marL="457200" rtl="0" algn="l">
              <a:spcBef>
                <a:spcPts val="0"/>
              </a:spcBef>
              <a:spcAft>
                <a:spcPts val="0"/>
              </a:spcAft>
              <a:buSzPts val="1600"/>
              <a:buChar char="-"/>
            </a:pPr>
            <a:r>
              <a:rPr lang="en" sz="1600"/>
              <a:t>MobileNet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30"/>
          <p:cNvPicPr preferRelativeResize="0"/>
          <p:nvPr/>
        </p:nvPicPr>
        <p:blipFill>
          <a:blip r:embed="rId3">
            <a:alphaModFix/>
          </a:blip>
          <a:stretch>
            <a:fillRect/>
          </a:stretch>
        </p:blipFill>
        <p:spPr>
          <a:xfrm>
            <a:off x="152400" y="844775"/>
            <a:ext cx="8839200" cy="2902555"/>
          </a:xfrm>
          <a:prstGeom prst="rect">
            <a:avLst/>
          </a:prstGeom>
          <a:noFill/>
          <a:ln>
            <a:noFill/>
          </a:ln>
        </p:spPr>
      </p:pic>
      <p:sp>
        <p:nvSpPr>
          <p:cNvPr id="181" name="Google Shape;181;p30"/>
          <p:cNvSpPr txBox="1"/>
          <p:nvPr/>
        </p:nvSpPr>
        <p:spPr>
          <a:xfrm>
            <a:off x="3704550" y="221850"/>
            <a:ext cx="1734900" cy="9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ALEXNET</a:t>
            </a:r>
            <a:endParaRPr b="1" sz="2400"/>
          </a:p>
        </p:txBody>
      </p:sp>
      <p:sp>
        <p:nvSpPr>
          <p:cNvPr id="182" name="Google Shape;182;p30"/>
          <p:cNvSpPr txBox="1"/>
          <p:nvPr/>
        </p:nvSpPr>
        <p:spPr>
          <a:xfrm>
            <a:off x="2689050" y="3382675"/>
            <a:ext cx="3765900" cy="9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Advantages:</a:t>
            </a:r>
            <a:endParaRPr sz="1800"/>
          </a:p>
          <a:p>
            <a:pPr indent="-342900" lvl="0" marL="457200" rtl="0" algn="ctr">
              <a:spcBef>
                <a:spcPts val="0"/>
              </a:spcBef>
              <a:spcAft>
                <a:spcPts val="0"/>
              </a:spcAft>
              <a:buSzPts val="1800"/>
              <a:buAutoNum type="arabicParenR"/>
            </a:pPr>
            <a:r>
              <a:rPr lang="en" sz="1800"/>
              <a:t>Dropout layers</a:t>
            </a:r>
            <a:endParaRPr sz="1800"/>
          </a:p>
          <a:p>
            <a:pPr indent="-342900" lvl="0" marL="457200" rtl="0" algn="ctr">
              <a:spcBef>
                <a:spcPts val="0"/>
              </a:spcBef>
              <a:spcAft>
                <a:spcPts val="0"/>
              </a:spcAft>
              <a:buSzPts val="1800"/>
              <a:buAutoNum type="arabicParenR"/>
            </a:pPr>
            <a:r>
              <a:rPr lang="en" sz="1800"/>
              <a:t>Relu activations</a:t>
            </a:r>
            <a:endParaRPr sz="1800"/>
          </a:p>
          <a:p>
            <a:pPr indent="-342900" lvl="0" marL="457200" rtl="0" algn="ctr">
              <a:spcBef>
                <a:spcPts val="0"/>
              </a:spcBef>
              <a:spcAft>
                <a:spcPts val="0"/>
              </a:spcAft>
              <a:buSzPts val="1800"/>
              <a:buAutoNum type="arabicParenR"/>
            </a:pPr>
            <a:r>
              <a:rPr lang="en" sz="1800"/>
              <a:t>Same padding </a:t>
            </a:r>
            <a:endParaRPr sz="1800"/>
          </a:p>
          <a:p>
            <a:pPr indent="-342900" lvl="0" marL="457200" rtl="0" algn="ctr">
              <a:spcBef>
                <a:spcPts val="0"/>
              </a:spcBef>
              <a:spcAft>
                <a:spcPts val="0"/>
              </a:spcAft>
              <a:buSzPts val="1800"/>
              <a:buAutoNum type="arabicParenR"/>
            </a:pPr>
            <a:r>
              <a:rPr lang="en" sz="1800"/>
              <a:t>Max pooling</a:t>
            </a:r>
            <a:endParaRPr sz="1800"/>
          </a:p>
          <a:p>
            <a:pPr indent="-342900" lvl="0" marL="457200" rtl="0" algn="ctr">
              <a:spcBef>
                <a:spcPts val="0"/>
              </a:spcBef>
              <a:spcAft>
                <a:spcPts val="0"/>
              </a:spcAft>
              <a:buSzPts val="1800"/>
              <a:buAutoNum type="arabicParenR"/>
            </a:pPr>
            <a:r>
              <a:rPr lang="en" sz="1800"/>
              <a:t>Parallelized GPU training</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31"/>
          <p:cNvPicPr preferRelativeResize="0"/>
          <p:nvPr/>
        </p:nvPicPr>
        <p:blipFill>
          <a:blip r:embed="rId3">
            <a:alphaModFix/>
          </a:blip>
          <a:stretch>
            <a:fillRect/>
          </a:stretch>
        </p:blipFill>
        <p:spPr>
          <a:xfrm>
            <a:off x="141525" y="825863"/>
            <a:ext cx="8554600" cy="3184725"/>
          </a:xfrm>
          <a:prstGeom prst="rect">
            <a:avLst/>
          </a:prstGeom>
          <a:noFill/>
          <a:ln>
            <a:noFill/>
          </a:ln>
        </p:spPr>
      </p:pic>
      <p:sp>
        <p:nvSpPr>
          <p:cNvPr id="188" name="Google Shape;188;p31"/>
          <p:cNvSpPr txBox="1"/>
          <p:nvPr/>
        </p:nvSpPr>
        <p:spPr>
          <a:xfrm>
            <a:off x="1888350" y="237150"/>
            <a:ext cx="53673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VGGs</a:t>
            </a:r>
            <a:endParaRPr b="1" sz="2400"/>
          </a:p>
        </p:txBody>
      </p:sp>
      <p:sp>
        <p:nvSpPr>
          <p:cNvPr id="189" name="Google Shape;189;p31"/>
          <p:cNvSpPr txBox="1"/>
          <p:nvPr/>
        </p:nvSpPr>
        <p:spPr>
          <a:xfrm>
            <a:off x="2535875" y="4010575"/>
            <a:ext cx="3765900" cy="9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Advantages:</a:t>
            </a:r>
            <a:endParaRPr sz="1800"/>
          </a:p>
          <a:p>
            <a:pPr indent="-342900" lvl="0" marL="457200" rtl="0" algn="ctr">
              <a:spcBef>
                <a:spcPts val="0"/>
              </a:spcBef>
              <a:spcAft>
                <a:spcPts val="0"/>
              </a:spcAft>
              <a:buSzPts val="1800"/>
              <a:buAutoNum type="arabicParenR"/>
            </a:pPr>
            <a:r>
              <a:rPr lang="en" sz="1800"/>
              <a:t>Multiple stacked conv filters</a:t>
            </a:r>
            <a:endParaRPr sz="1800"/>
          </a:p>
          <a:p>
            <a:pPr indent="-342900" lvl="0" marL="457200" rtl="0" algn="ctr">
              <a:spcBef>
                <a:spcPts val="0"/>
              </a:spcBef>
              <a:spcAft>
                <a:spcPts val="0"/>
              </a:spcAft>
              <a:buSzPts val="1800"/>
              <a:buAutoNum type="arabicParenR"/>
            </a:pPr>
            <a:r>
              <a:rPr lang="en" sz="1800"/>
              <a:t>Consistently sized filters and layers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nvSpPr>
        <p:spPr>
          <a:xfrm>
            <a:off x="291725" y="721625"/>
            <a:ext cx="8521200" cy="30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Computer vision: Can we teach computers/machines to do the same?</a:t>
            </a:r>
            <a:endParaRPr b="1"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32"/>
          <p:cNvPicPr preferRelativeResize="0"/>
          <p:nvPr/>
        </p:nvPicPr>
        <p:blipFill>
          <a:blip r:embed="rId3">
            <a:alphaModFix/>
          </a:blip>
          <a:stretch>
            <a:fillRect/>
          </a:stretch>
        </p:blipFill>
        <p:spPr>
          <a:xfrm>
            <a:off x="1300727" y="1028300"/>
            <a:ext cx="6542550" cy="3670375"/>
          </a:xfrm>
          <a:prstGeom prst="rect">
            <a:avLst/>
          </a:prstGeom>
          <a:noFill/>
          <a:ln>
            <a:noFill/>
          </a:ln>
        </p:spPr>
      </p:pic>
      <p:sp>
        <p:nvSpPr>
          <p:cNvPr id="195" name="Google Shape;195;p32"/>
          <p:cNvSpPr txBox="1"/>
          <p:nvPr/>
        </p:nvSpPr>
        <p:spPr>
          <a:xfrm>
            <a:off x="1888350" y="252525"/>
            <a:ext cx="53673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ResNets</a:t>
            </a:r>
            <a:endParaRPr b="1" sz="2400"/>
          </a:p>
        </p:txBody>
      </p:sp>
      <p:sp>
        <p:nvSpPr>
          <p:cNvPr id="196" name="Google Shape;196;p32"/>
          <p:cNvSpPr txBox="1"/>
          <p:nvPr/>
        </p:nvSpPr>
        <p:spPr>
          <a:xfrm>
            <a:off x="5115300" y="4041275"/>
            <a:ext cx="3765900" cy="9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Advantages:</a:t>
            </a:r>
            <a:endParaRPr sz="1800"/>
          </a:p>
          <a:p>
            <a:pPr indent="-342900" lvl="0" marL="457200" rtl="0" algn="ctr">
              <a:spcBef>
                <a:spcPts val="0"/>
              </a:spcBef>
              <a:spcAft>
                <a:spcPts val="0"/>
              </a:spcAft>
              <a:buSzPts val="1800"/>
              <a:buAutoNum type="arabicParenR"/>
            </a:pPr>
            <a:r>
              <a:rPr lang="en" sz="1800"/>
              <a:t>Deeper without vanishing gradients</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nvSpPr>
        <p:spPr>
          <a:xfrm>
            <a:off x="1888350" y="237150"/>
            <a:ext cx="53673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ResNets</a:t>
            </a:r>
            <a:endParaRPr b="1" sz="2400"/>
          </a:p>
        </p:txBody>
      </p:sp>
      <p:pic>
        <p:nvPicPr>
          <p:cNvPr id="202" name="Google Shape;202;p33"/>
          <p:cNvPicPr preferRelativeResize="0"/>
          <p:nvPr/>
        </p:nvPicPr>
        <p:blipFill>
          <a:blip r:embed="rId3">
            <a:alphaModFix/>
          </a:blip>
          <a:stretch>
            <a:fillRect/>
          </a:stretch>
        </p:blipFill>
        <p:spPr>
          <a:xfrm>
            <a:off x="152400" y="988325"/>
            <a:ext cx="8839202" cy="38478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4"/>
          <p:cNvSpPr txBox="1"/>
          <p:nvPr/>
        </p:nvSpPr>
        <p:spPr>
          <a:xfrm>
            <a:off x="1888350" y="237150"/>
            <a:ext cx="53673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Inception</a:t>
            </a:r>
            <a:endParaRPr b="1" sz="2400"/>
          </a:p>
        </p:txBody>
      </p:sp>
      <p:pic>
        <p:nvPicPr>
          <p:cNvPr id="208" name="Google Shape;208;p34"/>
          <p:cNvPicPr preferRelativeResize="0"/>
          <p:nvPr/>
        </p:nvPicPr>
        <p:blipFill>
          <a:blip r:embed="rId3">
            <a:alphaModFix/>
          </a:blip>
          <a:stretch>
            <a:fillRect/>
          </a:stretch>
        </p:blipFill>
        <p:spPr>
          <a:xfrm>
            <a:off x="666750" y="897150"/>
            <a:ext cx="7810500" cy="3533775"/>
          </a:xfrm>
          <a:prstGeom prst="rect">
            <a:avLst/>
          </a:prstGeom>
          <a:noFill/>
          <a:ln>
            <a:noFill/>
          </a:ln>
        </p:spPr>
      </p:pic>
      <p:sp>
        <p:nvSpPr>
          <p:cNvPr id="209" name="Google Shape;209;p34"/>
          <p:cNvSpPr txBox="1"/>
          <p:nvPr/>
        </p:nvSpPr>
        <p:spPr>
          <a:xfrm>
            <a:off x="4931050" y="3887750"/>
            <a:ext cx="3765900" cy="9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Advantages:</a:t>
            </a:r>
            <a:endParaRPr sz="1800"/>
          </a:p>
          <a:p>
            <a:pPr indent="-342900" lvl="0" marL="457200" rtl="0" algn="ctr">
              <a:spcBef>
                <a:spcPts val="0"/>
              </a:spcBef>
              <a:spcAft>
                <a:spcPts val="0"/>
              </a:spcAft>
              <a:buSzPts val="1800"/>
              <a:buAutoNum type="arabicParenR"/>
            </a:pPr>
            <a:r>
              <a:rPr lang="en" sz="1800"/>
              <a:t>Wider</a:t>
            </a:r>
            <a:endParaRPr sz="1800"/>
          </a:p>
          <a:p>
            <a:pPr indent="-342900" lvl="0" marL="457200" rtl="0" algn="ctr">
              <a:spcBef>
                <a:spcPts val="0"/>
              </a:spcBef>
              <a:spcAft>
                <a:spcPts val="0"/>
              </a:spcAft>
              <a:buSzPts val="1800"/>
              <a:buAutoNum type="arabicParenR"/>
            </a:pPr>
            <a:r>
              <a:rPr lang="en" sz="1800"/>
              <a:t>Less computationally expensive</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35"/>
          <p:cNvPicPr preferRelativeResize="0"/>
          <p:nvPr/>
        </p:nvPicPr>
        <p:blipFill>
          <a:blip r:embed="rId3">
            <a:alphaModFix/>
          </a:blip>
          <a:stretch>
            <a:fillRect/>
          </a:stretch>
        </p:blipFill>
        <p:spPr>
          <a:xfrm>
            <a:off x="458550" y="309838"/>
            <a:ext cx="8006775" cy="4523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6"/>
          <p:cNvPicPr preferRelativeResize="0"/>
          <p:nvPr/>
        </p:nvPicPr>
        <p:blipFill>
          <a:blip r:embed="rId3">
            <a:alphaModFix/>
          </a:blip>
          <a:stretch>
            <a:fillRect/>
          </a:stretch>
        </p:blipFill>
        <p:spPr>
          <a:xfrm>
            <a:off x="76200" y="897150"/>
            <a:ext cx="8991599" cy="3093278"/>
          </a:xfrm>
          <a:prstGeom prst="rect">
            <a:avLst/>
          </a:prstGeom>
          <a:noFill/>
          <a:ln>
            <a:noFill/>
          </a:ln>
        </p:spPr>
      </p:pic>
      <p:sp>
        <p:nvSpPr>
          <p:cNvPr id="220" name="Google Shape;220;p36"/>
          <p:cNvSpPr txBox="1"/>
          <p:nvPr/>
        </p:nvSpPr>
        <p:spPr>
          <a:xfrm>
            <a:off x="1888350" y="237150"/>
            <a:ext cx="53673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Inception</a:t>
            </a:r>
            <a:endParaRPr b="1"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7"/>
          <p:cNvSpPr txBox="1"/>
          <p:nvPr/>
        </p:nvSpPr>
        <p:spPr>
          <a:xfrm>
            <a:off x="1888350" y="237150"/>
            <a:ext cx="53673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Xception</a:t>
            </a:r>
            <a:endParaRPr b="1" sz="2400"/>
          </a:p>
        </p:txBody>
      </p:sp>
      <p:pic>
        <p:nvPicPr>
          <p:cNvPr id="226" name="Google Shape;226;p37"/>
          <p:cNvPicPr preferRelativeResize="0"/>
          <p:nvPr/>
        </p:nvPicPr>
        <p:blipFill>
          <a:blip r:embed="rId3">
            <a:alphaModFix/>
          </a:blip>
          <a:stretch>
            <a:fillRect/>
          </a:stretch>
        </p:blipFill>
        <p:spPr>
          <a:xfrm>
            <a:off x="1182399" y="794488"/>
            <a:ext cx="6779200" cy="3248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8" title="Iterating kernels">
            <a:hlinkClick r:id="rId3"/>
          </p:cNvPr>
          <p:cNvPicPr preferRelativeResize="0"/>
          <p:nvPr/>
        </p:nvPicPr>
        <p:blipFill>
          <a:blip r:embed="rId4">
            <a:alphaModFix/>
          </a:blip>
          <a:stretch>
            <a:fillRect/>
          </a:stretch>
        </p:blipFill>
        <p:spPr>
          <a:xfrm>
            <a:off x="1591350" y="719475"/>
            <a:ext cx="5715000" cy="4286250"/>
          </a:xfrm>
          <a:prstGeom prst="rect">
            <a:avLst/>
          </a:prstGeom>
          <a:noFill/>
          <a:ln>
            <a:noFill/>
          </a:ln>
        </p:spPr>
      </p:pic>
      <p:sp>
        <p:nvSpPr>
          <p:cNvPr id="232" name="Google Shape;232;p38"/>
          <p:cNvSpPr txBox="1"/>
          <p:nvPr/>
        </p:nvSpPr>
        <p:spPr>
          <a:xfrm>
            <a:off x="1888350" y="59475"/>
            <a:ext cx="53673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Depthwise convolution</a:t>
            </a:r>
            <a:endParaRPr b="1"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9"/>
          <p:cNvSpPr txBox="1"/>
          <p:nvPr/>
        </p:nvSpPr>
        <p:spPr>
          <a:xfrm>
            <a:off x="1888350" y="59475"/>
            <a:ext cx="53673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Point</a:t>
            </a:r>
            <a:r>
              <a:rPr b="1" lang="en" sz="2400"/>
              <a:t>wise convolution</a:t>
            </a:r>
            <a:endParaRPr b="1" sz="2400"/>
          </a:p>
        </p:txBody>
      </p:sp>
      <p:pic>
        <p:nvPicPr>
          <p:cNvPr id="238" name="Google Shape;238;p39"/>
          <p:cNvPicPr preferRelativeResize="0"/>
          <p:nvPr/>
        </p:nvPicPr>
        <p:blipFill>
          <a:blip r:embed="rId3">
            <a:alphaModFix/>
          </a:blip>
          <a:stretch>
            <a:fillRect/>
          </a:stretch>
        </p:blipFill>
        <p:spPr>
          <a:xfrm>
            <a:off x="152400" y="871875"/>
            <a:ext cx="8839201" cy="3802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40"/>
          <p:cNvPicPr preferRelativeResize="0"/>
          <p:nvPr/>
        </p:nvPicPr>
        <p:blipFill>
          <a:blip r:embed="rId3">
            <a:alphaModFix/>
          </a:blip>
          <a:stretch>
            <a:fillRect/>
          </a:stretch>
        </p:blipFill>
        <p:spPr>
          <a:xfrm>
            <a:off x="1395351" y="682350"/>
            <a:ext cx="6353299" cy="4308750"/>
          </a:xfrm>
          <a:prstGeom prst="rect">
            <a:avLst/>
          </a:prstGeom>
          <a:noFill/>
          <a:ln>
            <a:noFill/>
          </a:ln>
        </p:spPr>
      </p:pic>
      <p:sp>
        <p:nvSpPr>
          <p:cNvPr id="244" name="Google Shape;244;p40"/>
          <p:cNvSpPr txBox="1"/>
          <p:nvPr/>
        </p:nvSpPr>
        <p:spPr>
          <a:xfrm>
            <a:off x="1888350" y="160400"/>
            <a:ext cx="53673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Xception</a:t>
            </a:r>
            <a:endParaRPr b="1"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still...so many more!!!</a:t>
            </a:r>
            <a:endParaRPr/>
          </a:p>
        </p:txBody>
      </p:sp>
      <p:sp>
        <p:nvSpPr>
          <p:cNvPr id="250" name="Google Shape;25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Squeezenet: Rehash of inception + resnet concepts</a:t>
            </a:r>
            <a:endParaRPr/>
          </a:p>
          <a:p>
            <a:pPr indent="-342900" lvl="0" marL="457200" rtl="0" algn="l">
              <a:spcBef>
                <a:spcPts val="0"/>
              </a:spcBef>
              <a:spcAft>
                <a:spcPts val="0"/>
              </a:spcAft>
              <a:buSzPts val="1800"/>
              <a:buChar char="-"/>
            </a:pPr>
            <a:r>
              <a:rPr lang="en"/>
              <a:t>Enet: used for real time segmentation tasks in mobile applications</a:t>
            </a:r>
            <a:endParaRPr/>
          </a:p>
          <a:p>
            <a:pPr indent="-342900" lvl="0" marL="457200" rtl="0" algn="l">
              <a:spcBef>
                <a:spcPts val="0"/>
              </a:spcBef>
              <a:spcAft>
                <a:spcPts val="0"/>
              </a:spcAft>
              <a:buSzPts val="1800"/>
              <a:buChar char="-"/>
            </a:pPr>
            <a:r>
              <a:rPr lang="en"/>
              <a:t>Unet: specifically for biomedical image segmentation tasks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5"/>
          <p:cNvSpPr txBox="1"/>
          <p:nvPr/>
        </p:nvSpPr>
        <p:spPr>
          <a:xfrm>
            <a:off x="553650" y="153250"/>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Representation learning: </a:t>
            </a:r>
            <a:r>
              <a:rPr b="1" lang="en" sz="2800">
                <a:solidFill>
                  <a:schemeClr val="dk1"/>
                </a:solidFill>
              </a:rPr>
              <a:t>why</a:t>
            </a:r>
            <a:r>
              <a:rPr lang="en" sz="2800">
                <a:solidFill>
                  <a:schemeClr val="dk1"/>
                </a:solidFill>
              </a:rPr>
              <a:t>, what and how of CNNs </a:t>
            </a:r>
            <a:endParaRPr b="1" sz="2800"/>
          </a:p>
        </p:txBody>
      </p:sp>
      <p:sp>
        <p:nvSpPr>
          <p:cNvPr id="65" name="Google Shape;65;p15"/>
          <p:cNvSpPr txBox="1"/>
          <p:nvPr/>
        </p:nvSpPr>
        <p:spPr>
          <a:xfrm>
            <a:off x="803100" y="1125200"/>
            <a:ext cx="59337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MLP for image processing and classification → Good enough?</a:t>
            </a:r>
            <a:endParaRPr sz="1600">
              <a:solidFill>
                <a:schemeClr val="dk1"/>
              </a:solidFill>
            </a:endParaRPr>
          </a:p>
        </p:txBody>
      </p:sp>
      <p:sp>
        <p:nvSpPr>
          <p:cNvPr id="66" name="Google Shape;66;p15"/>
          <p:cNvSpPr txBox="1"/>
          <p:nvPr/>
        </p:nvSpPr>
        <p:spPr>
          <a:xfrm>
            <a:off x="551100" y="1872350"/>
            <a:ext cx="8159100" cy="811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Mnist: 28P x 28P = 784P. Iphone 11 pic resolution: Mega-Ps. How big must our neural network be?</a:t>
            </a:r>
            <a:endParaRPr sz="1600"/>
          </a:p>
          <a:p>
            <a:pPr indent="0" lvl="0" marL="457200" rtl="0" algn="l">
              <a:spcBef>
                <a:spcPts val="0"/>
              </a:spcBef>
              <a:spcAft>
                <a:spcPts val="0"/>
              </a:spcAft>
              <a:buNone/>
            </a:pPr>
            <a:r>
              <a:t/>
            </a:r>
            <a:endParaRPr/>
          </a:p>
        </p:txBody>
      </p:sp>
      <p:sp>
        <p:nvSpPr>
          <p:cNvPr id="67" name="Google Shape;67;p15"/>
          <p:cNvSpPr txBox="1"/>
          <p:nvPr/>
        </p:nvSpPr>
        <p:spPr>
          <a:xfrm>
            <a:off x="551100" y="2571750"/>
            <a:ext cx="8159100" cy="811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Do neighboring pixels have correlations with one another? </a:t>
            </a:r>
            <a:endParaRPr sz="1600"/>
          </a:p>
          <a:p>
            <a:pPr indent="0" lvl="0" marL="457200" rtl="0" algn="l">
              <a:spcBef>
                <a:spcPts val="0"/>
              </a:spcBef>
              <a:spcAft>
                <a:spcPts val="0"/>
              </a:spcAft>
              <a:buNone/>
            </a:pPr>
            <a:r>
              <a:t/>
            </a:r>
            <a:endParaRPr/>
          </a:p>
        </p:txBody>
      </p:sp>
      <p:sp>
        <p:nvSpPr>
          <p:cNvPr id="68" name="Google Shape;68;p15"/>
          <p:cNvSpPr txBox="1"/>
          <p:nvPr/>
        </p:nvSpPr>
        <p:spPr>
          <a:xfrm>
            <a:off x="658250" y="3689225"/>
            <a:ext cx="7929600" cy="10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Can we represent images better???</a:t>
            </a:r>
            <a:endParaRPr b="1" sz="2400"/>
          </a:p>
          <a:p>
            <a:pPr indent="0" lvl="0" marL="0" rtl="0" algn="ctr">
              <a:spcBef>
                <a:spcPts val="0"/>
              </a:spcBef>
              <a:spcAft>
                <a:spcPts val="0"/>
              </a:spcAft>
              <a:buNone/>
            </a:pPr>
            <a:r>
              <a:rPr b="1" lang="en" sz="2400"/>
              <a:t>YES! CNNs!(convolutional neural networks)</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4075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Badger Time!</a:t>
            </a:r>
            <a:endParaRPr/>
          </a:p>
        </p:txBody>
      </p:sp>
      <p:pic>
        <p:nvPicPr>
          <p:cNvPr id="256" name="Google Shape;256;p42"/>
          <p:cNvPicPr preferRelativeResize="0"/>
          <p:nvPr/>
        </p:nvPicPr>
        <p:blipFill>
          <a:blip r:embed="rId3">
            <a:alphaModFix/>
          </a:blip>
          <a:stretch>
            <a:fillRect/>
          </a:stretch>
        </p:blipFill>
        <p:spPr>
          <a:xfrm>
            <a:off x="1684050" y="548225"/>
            <a:ext cx="5775900" cy="3248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idx="1" type="body"/>
          </p:nvPr>
        </p:nvSpPr>
        <p:spPr>
          <a:xfrm>
            <a:off x="311700" y="433275"/>
            <a:ext cx="8520600" cy="41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Situation:</a:t>
            </a:r>
            <a:endParaRPr/>
          </a:p>
          <a:p>
            <a:pPr indent="0" lvl="0" marL="0" rtl="0" algn="l">
              <a:spcBef>
                <a:spcPts val="1600"/>
              </a:spcBef>
              <a:spcAft>
                <a:spcPts val="0"/>
              </a:spcAft>
              <a:buNone/>
            </a:pPr>
            <a:r>
              <a:rPr lang="en"/>
              <a:t>While the entire REP cohort was too busy studying for finals last year, a secret army of mutated badgers escaped from the zoo and infested North Hill! In order to stop them, REPO has enlisted your help in deploying smart cameras in the area to track their movements.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Task: </a:t>
            </a:r>
            <a:endParaRPr/>
          </a:p>
          <a:p>
            <a:pPr indent="0" lvl="0" marL="0" rtl="0" algn="l">
              <a:spcBef>
                <a:spcPts val="1600"/>
              </a:spcBef>
              <a:spcAft>
                <a:spcPts val="1600"/>
              </a:spcAft>
              <a:buNone/>
            </a:pPr>
            <a:r>
              <a:rPr lang="en"/>
              <a:t>Develop an algorithm that can help identify and classify these mutated badgers.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a:t>
            </a:r>
            <a:r>
              <a:rPr b="1" lang="en" sz="2800">
                <a:solidFill>
                  <a:schemeClr val="dk1"/>
                </a:solidFill>
              </a:rPr>
              <a:t>what</a:t>
            </a:r>
            <a:r>
              <a:rPr lang="en" sz="2800">
                <a:solidFill>
                  <a:schemeClr val="dk1"/>
                </a:solidFill>
              </a:rPr>
              <a:t> and how of CNNs </a:t>
            </a:r>
            <a:endParaRPr b="1" sz="2800"/>
          </a:p>
        </p:txBody>
      </p:sp>
      <p:pic>
        <p:nvPicPr>
          <p:cNvPr id="74" name="Google Shape;74;p16"/>
          <p:cNvPicPr preferRelativeResize="0"/>
          <p:nvPr/>
        </p:nvPicPr>
        <p:blipFill rotWithShape="1">
          <a:blip r:embed="rId3">
            <a:alphaModFix/>
          </a:blip>
          <a:srcRect b="0" l="0" r="0" t="11119"/>
          <a:stretch/>
        </p:blipFill>
        <p:spPr>
          <a:xfrm>
            <a:off x="2190338" y="1338150"/>
            <a:ext cx="4763324" cy="3624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a:t>
            </a:r>
            <a:r>
              <a:rPr lang="en" sz="2800">
                <a:solidFill>
                  <a:schemeClr val="dk1"/>
                </a:solidFill>
              </a:rPr>
              <a:t>why</a:t>
            </a:r>
            <a:r>
              <a:rPr lang="en" sz="2800">
                <a:solidFill>
                  <a:schemeClr val="dk1"/>
                </a:solidFill>
              </a:rPr>
              <a:t>, </a:t>
            </a:r>
            <a:r>
              <a:rPr b="1" lang="en" sz="2800">
                <a:solidFill>
                  <a:schemeClr val="dk1"/>
                </a:solidFill>
              </a:rPr>
              <a:t>what</a:t>
            </a:r>
            <a:r>
              <a:rPr lang="en" sz="2800">
                <a:solidFill>
                  <a:schemeClr val="dk1"/>
                </a:solidFill>
              </a:rPr>
              <a:t> and how of CNNs </a:t>
            </a:r>
            <a:endParaRPr b="1" sz="2800"/>
          </a:p>
        </p:txBody>
      </p:sp>
      <p:pic>
        <p:nvPicPr>
          <p:cNvPr id="80" name="Google Shape;80;p17"/>
          <p:cNvPicPr preferRelativeResize="0"/>
          <p:nvPr/>
        </p:nvPicPr>
        <p:blipFill rotWithShape="1">
          <a:blip r:embed="rId3">
            <a:alphaModFix/>
          </a:blip>
          <a:srcRect b="5672" l="7854" r="2273" t="6646"/>
          <a:stretch/>
        </p:blipFill>
        <p:spPr>
          <a:xfrm>
            <a:off x="1399538" y="1117325"/>
            <a:ext cx="6344935" cy="3370975"/>
          </a:xfrm>
          <a:prstGeom prst="rect">
            <a:avLst/>
          </a:prstGeom>
          <a:noFill/>
          <a:ln>
            <a:noFill/>
          </a:ln>
        </p:spPr>
      </p:pic>
      <p:sp>
        <p:nvSpPr>
          <p:cNvPr id="81" name="Google Shape;81;p17"/>
          <p:cNvSpPr txBox="1"/>
          <p:nvPr/>
        </p:nvSpPr>
        <p:spPr>
          <a:xfrm>
            <a:off x="1959425" y="4149375"/>
            <a:ext cx="5647800" cy="7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txBox="1"/>
          <p:nvPr/>
        </p:nvSpPr>
        <p:spPr>
          <a:xfrm>
            <a:off x="2286025" y="4488300"/>
            <a:ext cx="52131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 operations to each convolutional layer: a convolution and a pooling operation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581025" y="1935250"/>
            <a:ext cx="2028825" cy="2019300"/>
          </a:xfrm>
          <a:prstGeom prst="rect">
            <a:avLst/>
          </a:prstGeom>
          <a:noFill/>
          <a:ln>
            <a:noFill/>
          </a:ln>
        </p:spPr>
      </p:pic>
      <p:pic>
        <p:nvPicPr>
          <p:cNvPr id="88" name="Google Shape;88;p18"/>
          <p:cNvPicPr preferRelativeResize="0"/>
          <p:nvPr/>
        </p:nvPicPr>
        <p:blipFill>
          <a:blip r:embed="rId4">
            <a:alphaModFix/>
          </a:blip>
          <a:stretch>
            <a:fillRect/>
          </a:stretch>
        </p:blipFill>
        <p:spPr>
          <a:xfrm>
            <a:off x="5333974" y="1699200"/>
            <a:ext cx="3498325" cy="2664275"/>
          </a:xfrm>
          <a:prstGeom prst="rect">
            <a:avLst/>
          </a:prstGeom>
          <a:noFill/>
          <a:ln>
            <a:noFill/>
          </a:ln>
        </p:spPr>
      </p:pic>
      <p:cxnSp>
        <p:nvCxnSpPr>
          <p:cNvPr id="89" name="Google Shape;89;p18"/>
          <p:cNvCxnSpPr/>
          <p:nvPr/>
        </p:nvCxnSpPr>
        <p:spPr>
          <a:xfrm>
            <a:off x="2956925" y="2940100"/>
            <a:ext cx="1844700" cy="9600"/>
          </a:xfrm>
          <a:prstGeom prst="straightConnector1">
            <a:avLst/>
          </a:prstGeom>
          <a:noFill/>
          <a:ln cap="flat" cmpd="sng" w="38100">
            <a:solidFill>
              <a:schemeClr val="dk2"/>
            </a:solidFill>
            <a:prstDash val="solid"/>
            <a:round/>
            <a:headEnd len="med" w="med" type="none"/>
            <a:tailEnd len="med" w="med" type="triangle"/>
          </a:ln>
        </p:spPr>
      </p:cxnSp>
      <p:sp>
        <p:nvSpPr>
          <p:cNvPr id="90" name="Google Shape;90;p18"/>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a:t>
            </a:r>
            <a:r>
              <a:rPr lang="en" sz="2800">
                <a:solidFill>
                  <a:schemeClr val="dk1"/>
                </a:solidFill>
              </a:rPr>
              <a:t>why</a:t>
            </a:r>
            <a:r>
              <a:rPr lang="en" sz="2800">
                <a:solidFill>
                  <a:schemeClr val="dk1"/>
                </a:solidFill>
              </a:rPr>
              <a:t>, what and </a:t>
            </a:r>
            <a:r>
              <a:rPr b="1" lang="en" sz="2800">
                <a:solidFill>
                  <a:schemeClr val="dk1"/>
                </a:solidFill>
              </a:rPr>
              <a:t>how</a:t>
            </a:r>
            <a:r>
              <a:rPr lang="en" sz="2800">
                <a:solidFill>
                  <a:schemeClr val="dk1"/>
                </a:solidFill>
              </a:rPr>
              <a:t> of CNNs </a:t>
            </a:r>
            <a:endParaRPr b="1"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pic>
        <p:nvPicPr>
          <p:cNvPr id="96" name="Google Shape;96;p19"/>
          <p:cNvPicPr preferRelativeResize="0"/>
          <p:nvPr/>
        </p:nvPicPr>
        <p:blipFill>
          <a:blip r:embed="rId3">
            <a:alphaModFix/>
          </a:blip>
          <a:stretch>
            <a:fillRect/>
          </a:stretch>
        </p:blipFill>
        <p:spPr>
          <a:xfrm>
            <a:off x="3640475" y="1537825"/>
            <a:ext cx="4404600" cy="3215525"/>
          </a:xfrm>
          <a:prstGeom prst="rect">
            <a:avLst/>
          </a:prstGeom>
          <a:noFill/>
          <a:ln>
            <a:noFill/>
          </a:ln>
        </p:spPr>
      </p:pic>
      <p:sp>
        <p:nvSpPr>
          <p:cNvPr id="97" name="Google Shape;97;p19"/>
          <p:cNvSpPr txBox="1"/>
          <p:nvPr/>
        </p:nvSpPr>
        <p:spPr>
          <a:xfrm>
            <a:off x="462350" y="1415925"/>
            <a:ext cx="26007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Part 1: The kernel</a:t>
            </a:r>
            <a:r>
              <a:rPr lang="en"/>
              <a:t> </a:t>
            </a:r>
            <a:endParaRPr/>
          </a:p>
        </p:txBody>
      </p:sp>
      <p:cxnSp>
        <p:nvCxnSpPr>
          <p:cNvPr id="98" name="Google Shape;98;p19"/>
          <p:cNvCxnSpPr/>
          <p:nvPr/>
        </p:nvCxnSpPr>
        <p:spPr>
          <a:xfrm rot="10800000">
            <a:off x="7819775" y="3735675"/>
            <a:ext cx="390300" cy="543600"/>
          </a:xfrm>
          <a:prstGeom prst="straightConnector1">
            <a:avLst/>
          </a:prstGeom>
          <a:noFill/>
          <a:ln cap="flat" cmpd="sng" w="9525">
            <a:solidFill>
              <a:schemeClr val="dk2"/>
            </a:solidFill>
            <a:prstDash val="solid"/>
            <a:round/>
            <a:headEnd len="med" w="med" type="none"/>
            <a:tailEnd len="med" w="med" type="triangle"/>
          </a:ln>
        </p:spPr>
      </p:cxnSp>
      <p:sp>
        <p:nvSpPr>
          <p:cNvPr id="99" name="Google Shape;99;p19"/>
          <p:cNvSpPr txBox="1"/>
          <p:nvPr/>
        </p:nvSpPr>
        <p:spPr>
          <a:xfrm>
            <a:off x="7959175" y="4265350"/>
            <a:ext cx="10317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Feature map</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nvSpPr>
        <p:spPr>
          <a:xfrm>
            <a:off x="551100" y="229625"/>
            <a:ext cx="80367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Representation learning: why, what and </a:t>
            </a:r>
            <a:r>
              <a:rPr b="1" lang="en" sz="2800">
                <a:solidFill>
                  <a:schemeClr val="dk1"/>
                </a:solidFill>
              </a:rPr>
              <a:t>how</a:t>
            </a:r>
            <a:r>
              <a:rPr lang="en" sz="2800">
                <a:solidFill>
                  <a:schemeClr val="dk1"/>
                </a:solidFill>
              </a:rPr>
              <a:t> of CNNs </a:t>
            </a:r>
            <a:endParaRPr b="1" sz="2800"/>
          </a:p>
        </p:txBody>
      </p:sp>
      <p:sp>
        <p:nvSpPr>
          <p:cNvPr id="105" name="Google Shape;105;p20"/>
          <p:cNvSpPr txBox="1"/>
          <p:nvPr/>
        </p:nvSpPr>
        <p:spPr>
          <a:xfrm>
            <a:off x="404225" y="1117325"/>
            <a:ext cx="2646000" cy="12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Part 1: The kernel</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b="1" lang="en" sz="1800"/>
              <a:t>N.B. Zero padding is used here</a:t>
            </a:r>
            <a:endParaRPr b="1" sz="1800"/>
          </a:p>
        </p:txBody>
      </p:sp>
      <p:pic>
        <p:nvPicPr>
          <p:cNvPr id="106" name="Google Shape;106;p20"/>
          <p:cNvPicPr preferRelativeResize="0"/>
          <p:nvPr/>
        </p:nvPicPr>
        <p:blipFill>
          <a:blip r:embed="rId3">
            <a:alphaModFix/>
          </a:blip>
          <a:stretch>
            <a:fillRect/>
          </a:stretch>
        </p:blipFill>
        <p:spPr>
          <a:xfrm>
            <a:off x="404225" y="2508350"/>
            <a:ext cx="2486925" cy="2294650"/>
          </a:xfrm>
          <a:prstGeom prst="rect">
            <a:avLst/>
          </a:prstGeom>
          <a:noFill/>
          <a:ln>
            <a:noFill/>
          </a:ln>
        </p:spPr>
      </p:pic>
      <p:pic>
        <p:nvPicPr>
          <p:cNvPr id="107" name="Google Shape;107;p20"/>
          <p:cNvPicPr preferRelativeResize="0"/>
          <p:nvPr/>
        </p:nvPicPr>
        <p:blipFill>
          <a:blip r:embed="rId4">
            <a:alphaModFix/>
          </a:blip>
          <a:stretch>
            <a:fillRect/>
          </a:stretch>
        </p:blipFill>
        <p:spPr>
          <a:xfrm>
            <a:off x="3451550" y="1616475"/>
            <a:ext cx="5251101" cy="29537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7850" y="3088900"/>
            <a:ext cx="9144000" cy="2054600"/>
          </a:xfrm>
          <a:prstGeom prst="rect">
            <a:avLst/>
          </a:prstGeom>
          <a:noFill/>
          <a:ln>
            <a:noFill/>
          </a:ln>
        </p:spPr>
      </p:pic>
      <p:pic>
        <p:nvPicPr>
          <p:cNvPr id="113" name="Google Shape;113;p21"/>
          <p:cNvPicPr preferRelativeResize="0"/>
          <p:nvPr/>
        </p:nvPicPr>
        <p:blipFill>
          <a:blip r:embed="rId4">
            <a:alphaModFix/>
          </a:blip>
          <a:stretch>
            <a:fillRect/>
          </a:stretch>
        </p:blipFill>
        <p:spPr>
          <a:xfrm>
            <a:off x="7850" y="0"/>
            <a:ext cx="9143999" cy="308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